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4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>
            <a:spLocks noGrp="1"/>
          </p:cNvSpPr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Low angle view of a modern, curved building under a cloudy sky"/>
          <p:cNvSpPr>
            <a:spLocks noGrp="1"/>
          </p:cNvSpPr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View from inside a modern white building with glass panels, looking up to a bright, partly cloudy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>
            <a:spLocks noGrp="1"/>
          </p:cNvSpPr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>
            <a:spLocks noGrp="1"/>
          </p:cNvSpPr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Small section of a modern shell bridge in Qingdao, Shandong, China with a partly cloudy sky above"/>
          <p:cNvSpPr>
            <a:spLocks noGrp="1"/>
          </p:cNvSpPr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7.xml"/><Relationship Id="rId7" Type="http://schemas.openxmlformats.org/officeDocument/2006/relationships/image" Target="../media/image17.tif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5.svg"/><Relationship Id="rId5" Type="http://schemas.openxmlformats.org/officeDocument/2006/relationships/tags" Target="../tags/tag22.xml"/><Relationship Id="rId10" Type="http://schemas.openxmlformats.org/officeDocument/2006/relationships/image" Target="../media/image4.pn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8.pn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2.png"/><Relationship Id="rId5" Type="http://schemas.openxmlformats.org/officeDocument/2006/relationships/tags" Target="../tags/tag30.xml"/><Relationship Id="rId10" Type="http://schemas.openxmlformats.org/officeDocument/2006/relationships/image" Target="../media/image6.pn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6.xml"/><Relationship Id="rId7" Type="http://schemas.openxmlformats.org/officeDocument/2006/relationships/image" Target="../media/image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1.xml"/><Relationship Id="rId7" Type="http://schemas.openxmlformats.org/officeDocument/2006/relationships/image" Target="../media/image1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15.png"/><Relationship Id="rId5" Type="http://schemas.openxmlformats.org/officeDocument/2006/relationships/tags" Target="../tags/tag47.xml"/><Relationship Id="rId10" Type="http://schemas.openxmlformats.org/officeDocument/2006/relationships/image" Target="../media/image14.png"/><Relationship Id="rId4" Type="http://schemas.openxmlformats.org/officeDocument/2006/relationships/tags" Target="../tags/tag46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 Gallery" descr="Image Galler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 t="273" b="273"/>
          <a:stretch>
            <a:fillRect/>
          </a:stretch>
        </p:blipFill>
        <p:spPr>
          <a:xfrm>
            <a:off x="9518383" y="562316"/>
            <a:ext cx="5347234" cy="531799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afé sans-fil: Système de gestion"/>
          <p:cNvSpPr txBox="1"/>
          <p:nvPr>
            <p:custDataLst>
              <p:tags r:id="rId2"/>
            </p:custDataLst>
          </p:nvPr>
        </p:nvSpPr>
        <p:spPr>
          <a:xfrm>
            <a:off x="1859923" y="6012191"/>
            <a:ext cx="21106326" cy="1691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326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dirty="0"/>
              <a:t>Café sans-fil</a:t>
            </a:r>
            <a:r>
              <a:rPr lang="en-CA" dirty="0"/>
              <a:t>: </a:t>
            </a:r>
            <a:r>
              <a:rPr lang="fr-CA" dirty="0"/>
              <a:t>Application </a:t>
            </a:r>
            <a:r>
              <a:rPr dirty="0"/>
              <a:t>de gestion</a:t>
            </a:r>
          </a:p>
        </p:txBody>
      </p:sp>
      <p:sp>
        <p:nvSpPr>
          <p:cNvPr id="173" name="Johann Sourou &amp; Larry Fotso Guiffo"/>
          <p:cNvSpPr txBox="1"/>
          <p:nvPr>
            <p:custDataLst>
              <p:tags r:id="rId3"/>
            </p:custDataLst>
          </p:nvPr>
        </p:nvSpPr>
        <p:spPr>
          <a:xfrm>
            <a:off x="6670654" y="7882080"/>
            <a:ext cx="1104269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699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800" dirty="0"/>
              <a:t>Johann Sourou &amp; Larry Fotso Guiffo </a:t>
            </a:r>
          </a:p>
        </p:txBody>
      </p:sp>
      <p:sp>
        <p:nvSpPr>
          <p:cNvPr id="174" name="Supervisé par Louis-Edouard LAFONTANT"/>
          <p:cNvSpPr txBox="1"/>
          <p:nvPr>
            <p:custDataLst>
              <p:tags r:id="rId4"/>
            </p:custDataLst>
          </p:nvPr>
        </p:nvSpPr>
        <p:spPr>
          <a:xfrm>
            <a:off x="8211743" y="8855218"/>
            <a:ext cx="7960513" cy="594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199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dirty="0" err="1"/>
              <a:t>Supervisé</a:t>
            </a:r>
            <a:r>
              <a:rPr dirty="0"/>
              <a:t> par Louis-Edouard LAFONTANT</a:t>
            </a:r>
          </a:p>
        </p:txBody>
      </p:sp>
      <p:sp>
        <p:nvSpPr>
          <p:cNvPr id="175" name="IFT 3150 – Projet d'informatique"/>
          <p:cNvSpPr txBox="1"/>
          <p:nvPr>
            <p:custDataLst>
              <p:tags r:id="rId5"/>
            </p:custDataLst>
          </p:nvPr>
        </p:nvSpPr>
        <p:spPr>
          <a:xfrm>
            <a:off x="7869501" y="10122825"/>
            <a:ext cx="864499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3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4400" b="1" dirty="0"/>
              <a:t>IFT 3150 – </a:t>
            </a:r>
            <a:r>
              <a:rPr sz="4400" b="1" dirty="0" err="1"/>
              <a:t>Projet</a:t>
            </a:r>
            <a:r>
              <a:rPr sz="4400" b="1" dirty="0"/>
              <a:t> </a:t>
            </a:r>
            <a:r>
              <a:rPr sz="4400" b="1" dirty="0" err="1"/>
              <a:t>d'informatique</a:t>
            </a:r>
            <a:endParaRPr sz="4400" b="1" dirty="0"/>
          </a:p>
        </p:txBody>
      </p:sp>
      <p:pic>
        <p:nvPicPr>
          <p:cNvPr id="176" name="pasted-movie.png" descr="pasted-movie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243061" y="11575227"/>
            <a:ext cx="3897877" cy="159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Node permet d’executer JavaScript dans  backEnd  pour la creation des serveurs…"/>
          <p:cNvSpPr txBox="1"/>
          <p:nvPr>
            <p:custDataLst>
              <p:tags r:id="rId1"/>
            </p:custDataLst>
          </p:nvPr>
        </p:nvSpPr>
        <p:spPr>
          <a:xfrm>
            <a:off x="4086998" y="3477602"/>
            <a:ext cx="102657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240" name="Image" descr="Imag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965424" y="8552681"/>
            <a:ext cx="6979458" cy="46484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B8039-7480-2734-421A-DF2F815F901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/>
              <a:t>Implémentation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0174C-EAC8-6AC7-A97E-DA4EA46BE79F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 dirty="0" err="1"/>
              <a:t>NodeJS</a:t>
            </a:r>
            <a:r>
              <a:rPr lang="fr-CA" dirty="0"/>
              <a:t> &amp; Express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EE9D6-EDEA-1EC5-F7F6-E33080793A66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pPr marL="609600" indent="-6096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</a:pPr>
            <a:r>
              <a:rPr lang="fr-FR" dirty="0"/>
              <a:t>Node permet d’exécuter JavaScript dans  Backend  pour la création des serveurs</a:t>
            </a:r>
          </a:p>
          <a:p>
            <a:pPr marL="609600" indent="-6096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</a:pPr>
            <a:r>
              <a:rPr lang="fr-FR" dirty="0"/>
              <a:t>Express est une </a:t>
            </a:r>
            <a:r>
              <a:rPr lang="fr-FR" dirty="0" err="1"/>
              <a:t>framework</a:t>
            </a:r>
            <a:r>
              <a:rPr lang="fr-FR" dirty="0"/>
              <a:t> de </a:t>
            </a:r>
            <a:r>
              <a:rPr lang="fr-FR" dirty="0" err="1"/>
              <a:t>node</a:t>
            </a:r>
            <a:r>
              <a:rPr lang="fr-FR" dirty="0"/>
              <a:t> qui permet de rapidement créer un serveur </a:t>
            </a:r>
          </a:p>
          <a:p>
            <a:pPr marL="609600" indent="-6096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</a:pPr>
            <a:r>
              <a:rPr lang="fr-FR" dirty="0"/>
              <a:t>Ces technologies sont utilisées pour le back end(API…)</a:t>
            </a:r>
          </a:p>
          <a:p>
            <a:pPr marL="609600" indent="-609600" defTabSz="457200">
              <a:lnSpc>
                <a:spcPct val="100000"/>
              </a:lnSpc>
              <a:spcBef>
                <a:spcPts val="1200"/>
              </a:spcBef>
              <a:buSzPct val="123000"/>
              <a:buChar char="•"/>
            </a:pPr>
            <a:r>
              <a:rPr lang="fr-FR" dirty="0" err="1"/>
              <a:t>TypeScript</a:t>
            </a:r>
            <a:r>
              <a:rPr lang="fr-FR" dirty="0"/>
              <a:t> version type de JavaScript</a:t>
            </a:r>
          </a:p>
        </p:txBody>
      </p:sp>
      <p:pic>
        <p:nvPicPr>
          <p:cNvPr id="5" name="Image Gallery" descr="Image Gallery">
            <a:extLst>
              <a:ext uri="{FF2B5EF4-FFF2-40B4-BE49-F238E27FC236}">
                <a16:creationId xmlns:a16="http://schemas.microsoft.com/office/drawing/2014/main" id="{1F2F6EC8-02E5-AF0E-883C-3B4D3CCFEAD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" descr="Imag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318289" y="10050152"/>
            <a:ext cx="7859211" cy="21345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2D59D-2ECD-A46D-7E07-8B11959909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Implémentation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EFA9A-889D-3DFC-EC8A-44DEA92941AB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/>
              <a:t>MongoDB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8CC5E-10BF-FCE7-3B93-FEA0877A4262}"/>
              </a:ext>
            </a:extLst>
          </p:cNvPr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pPr marL="609600" indent="-609600">
              <a:buSzPct val="123000"/>
              <a:buChar char="•"/>
            </a:pPr>
            <a:r>
              <a:rPr lang="fr-FR" dirty="0"/>
              <a:t>Base de données NoSQL</a:t>
            </a:r>
          </a:p>
          <a:p>
            <a:pPr marL="609600" indent="-609600">
              <a:buSzPct val="123000"/>
              <a:buChar char="•"/>
            </a:pPr>
            <a:r>
              <a:rPr lang="fr-FR" dirty="0"/>
              <a:t>Permet de stocker les données sur forme JSON </a:t>
            </a:r>
          </a:p>
          <a:p>
            <a:pPr marL="609600" indent="-609600">
              <a:buSzPct val="123000"/>
              <a:buChar char="•"/>
            </a:pPr>
            <a:r>
              <a:rPr lang="fr-FR" dirty="0"/>
              <a:t>Facile à utiliser avec JavaScript et </a:t>
            </a:r>
            <a:r>
              <a:rPr lang="fr-FR" dirty="0" err="1"/>
              <a:t>TypeScript</a:t>
            </a:r>
            <a:r>
              <a:rPr lang="fr-FR" dirty="0"/>
              <a:t>  </a:t>
            </a:r>
          </a:p>
        </p:txBody>
      </p:sp>
      <p:pic>
        <p:nvPicPr>
          <p:cNvPr id="5" name="Image Gallery" descr="Image Gallery">
            <a:extLst>
              <a:ext uri="{FF2B5EF4-FFF2-40B4-BE49-F238E27FC236}">
                <a16:creationId xmlns:a16="http://schemas.microsoft.com/office/drawing/2014/main" id="{B9EAF1AA-E3A5-7C38-ACC6-3210F345AF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•Le framework Dart permet l’implémentation d'interfaces utilisateur multiplateformes sans nécessiter plusieurs bases de code.…"/>
          <p:cNvSpPr txBox="1"/>
          <p:nvPr>
            <p:custDataLst>
              <p:tags r:id="rId1"/>
            </p:custDataLst>
          </p:nvPr>
        </p:nvSpPr>
        <p:spPr>
          <a:xfrm>
            <a:off x="272276" y="4673349"/>
            <a:ext cx="102657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F337FF75-ACA8-2FE3-73B8-EE0CC043B58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8553" y="10009194"/>
            <a:ext cx="6817508" cy="19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D1DD10-F8E8-A7DE-7E10-75C4ACEF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Implémentation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755A7-6031-5587-FB20-64D23D30F3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CA" dirty="0"/>
              <a:t>Flutter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CAD0F-562E-5709-341D-F73CCB424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lnSpc>
                <a:spcPct val="100000"/>
              </a:lnSpc>
              <a:spcBef>
                <a:spcPts val="1200"/>
              </a:spcBef>
            </a:pPr>
            <a:r>
              <a:rPr lang="fr-FR" dirty="0"/>
              <a:t>Le </a:t>
            </a:r>
            <a:r>
              <a:rPr lang="fr-FR" dirty="0" err="1"/>
              <a:t>framework</a:t>
            </a:r>
            <a:r>
              <a:rPr lang="fr-FR" dirty="0"/>
              <a:t> Dart permet l’implémentation d'interfaces utilisateur multiplateformes sans nécessiter plusieurs bases de code.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</a:pPr>
            <a:r>
              <a:rPr lang="fr-FR" dirty="0"/>
              <a:t>Le code est compilé pour s’adapter à l’appareil sur lequel il est utilisé.</a:t>
            </a:r>
          </a:p>
        </p:txBody>
      </p:sp>
      <p:pic>
        <p:nvPicPr>
          <p:cNvPr id="6" name="Image Gallery" descr="Image Gallery">
            <a:extLst>
              <a:ext uri="{FF2B5EF4-FFF2-40B4-BE49-F238E27FC236}">
                <a16:creationId xmlns:a16="http://schemas.microsoft.com/office/drawing/2014/main" id="{38F4D263-E20D-9780-ED78-DE39D1BB185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pasted-movie.png"/>
          <p:cNvGrpSpPr/>
          <p:nvPr>
            <p:custDataLst>
              <p:tags r:id="rId1"/>
            </p:custDataLst>
          </p:nvPr>
        </p:nvGrpSpPr>
        <p:grpSpPr>
          <a:xfrm>
            <a:off x="7223203" y="3057279"/>
            <a:ext cx="9937593" cy="10313133"/>
            <a:chOff x="0" y="0"/>
            <a:chExt cx="12319176" cy="12766095"/>
          </a:xfrm>
        </p:grpSpPr>
        <p:pic>
          <p:nvPicPr>
            <p:cNvPr id="267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00" y="88900"/>
              <a:ext cx="12065177" cy="124358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6" name="pasted-movie.png" descr="pasted-movie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319177" cy="12766096"/>
            </a:xfrm>
            <a:prstGeom prst="rect">
              <a:avLst/>
            </a:prstGeom>
            <a:effectLst/>
          </p:spPr>
        </p:pic>
      </p:grpSp>
      <p:pic>
        <p:nvPicPr>
          <p:cNvPr id="2" name="Image Gallery" descr="Image Gallery">
            <a:extLst>
              <a:ext uri="{FF2B5EF4-FFF2-40B4-BE49-F238E27FC236}">
                <a16:creationId xmlns:a16="http://schemas.microsoft.com/office/drawing/2014/main" id="{0A15692B-BD0C-35BA-24C0-6621BFEEAF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1EC1EB-DF60-2B23-2708-CB3E2B66F403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sz="11500" dirty="0" err="1"/>
              <a:t>Démonstration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Gallery" descr="Image Gallery">
            <a:extLst>
              <a:ext uri="{FF2B5EF4-FFF2-40B4-BE49-F238E27FC236}">
                <a16:creationId xmlns:a16="http://schemas.microsoft.com/office/drawing/2014/main" id="{8537852E-A346-D728-3101-1A218C553E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04C07A-AE6A-1A71-C261-D95465CDAEE0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CA" dirty="0"/>
              <a:t>D</a:t>
            </a:r>
            <a:r>
              <a:rPr lang="fr-CA" dirty="0" err="1"/>
              <a:t>éveloppement</a:t>
            </a:r>
            <a:r>
              <a:rPr lang="fr-CA" dirty="0"/>
              <a:t> futur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6A3BD-72B4-7899-F502-78CB99E22999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/>
              <a:t>Ce qu'il reste pour la version 1.0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F63AF-7488-798C-81B5-6CBD951466CF}"/>
              </a:ext>
            </a:extLst>
          </p:cNvPr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/>
          <a:lstStyle/>
          <a:p>
            <a:pPr marL="513644" indent="-513644" defTabSz="355600">
              <a:lnSpc>
                <a:spcPct val="100000"/>
              </a:lnSpc>
              <a:spcBef>
                <a:spcPts val="0"/>
              </a:spcBef>
              <a:buSzPct val="123000"/>
              <a:buFont typeface="Menlo Regular"/>
              <a:buChar char="•"/>
            </a:pPr>
            <a:r>
              <a:rPr lang="fr-FR" dirty="0"/>
              <a:t>Implémenter les pages de connexion à l’application</a:t>
            </a:r>
          </a:p>
          <a:p>
            <a:pPr defTabSz="355600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marL="513644" indent="-513644" defTabSz="355600">
              <a:lnSpc>
                <a:spcPct val="100000"/>
              </a:lnSpc>
              <a:spcBef>
                <a:spcPts val="0"/>
              </a:spcBef>
              <a:buSzPct val="123000"/>
              <a:buFont typeface="Menlo Regular"/>
              <a:buChar char="•"/>
            </a:pPr>
            <a:r>
              <a:rPr lang="fr-FR" dirty="0"/>
              <a:t>Améliorer la page des horaires</a:t>
            </a:r>
          </a:p>
          <a:p>
            <a:pPr marL="0" indent="0" defTabSz="35560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513644" indent="-513644" defTabSz="355600">
              <a:lnSpc>
                <a:spcPct val="100000"/>
              </a:lnSpc>
              <a:spcBef>
                <a:spcPts val="0"/>
              </a:spcBef>
              <a:buSzPct val="123000"/>
              <a:buFont typeface="Menlo Regular"/>
              <a:buChar char="•"/>
            </a:pPr>
            <a:r>
              <a:rPr lang="fr-FR" dirty="0"/>
              <a:t>Protéger les end-point</a:t>
            </a:r>
          </a:p>
          <a:p>
            <a:pPr marL="0" indent="0" defTabSz="355600">
              <a:lnSpc>
                <a:spcPct val="100000"/>
              </a:lnSpc>
              <a:spcBef>
                <a:spcPts val="0"/>
              </a:spcBef>
              <a:buNone/>
            </a:pPr>
            <a:endParaRPr lang="fr-FR" dirty="0"/>
          </a:p>
          <a:p>
            <a:pPr marL="513644" indent="-513644" defTabSz="355600">
              <a:lnSpc>
                <a:spcPct val="100000"/>
              </a:lnSpc>
              <a:spcBef>
                <a:spcPts val="0"/>
              </a:spcBef>
              <a:buSzPct val="123000"/>
              <a:buFont typeface="Menlo Regular"/>
              <a:buChar char="•"/>
              <a:defRPr sz="4700"/>
            </a:pPr>
            <a:r>
              <a:rPr lang="fr-FR" dirty="0"/>
              <a:t>Connecter l'application au P.O.S (point de vente) pour la mise à jour du stock et du chiffre d’affaires en temps réel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63A7-BAE2-893C-87DC-314A36C5EDB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64161-6322-4556-514A-D44D9F9D135C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CA" dirty="0" err="1"/>
              <a:t>Bilan</a:t>
            </a:r>
            <a:r>
              <a:rPr lang="en-CA" dirty="0"/>
              <a:t> et </a:t>
            </a:r>
            <a:r>
              <a:rPr lang="en-CA" dirty="0" err="1"/>
              <a:t>apprentissage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A19E4-F4FC-B2F9-33A4-6506F99699FA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defTabSz="355600">
              <a:lnSpc>
                <a:spcPct val="100000"/>
              </a:lnSpc>
              <a:spcBef>
                <a:spcPts val="0"/>
              </a:spcBef>
              <a:buSzPct val="123000"/>
              <a:buNone/>
              <a:defRPr sz="4100"/>
            </a:pPr>
            <a:r>
              <a:rPr lang="fr-FR" sz="6000" b="1" dirty="0">
                <a:latin typeface="+mj-lt"/>
              </a:rPr>
              <a:t>Bilan</a:t>
            </a:r>
          </a:p>
          <a:p>
            <a:pPr defTabSz="355600">
              <a:lnSpc>
                <a:spcPct val="150000"/>
              </a:lnSpc>
              <a:spcBef>
                <a:spcPts val="0"/>
              </a:spcBef>
              <a:buSzPct val="123000"/>
              <a:buFont typeface="Wingdings" panose="05000000000000000000" pitchFamily="2" charset="2"/>
              <a:buChar char="ü"/>
              <a:defRPr sz="4100"/>
            </a:pPr>
            <a:r>
              <a:rPr lang="fr-FR" dirty="0"/>
              <a:t>API testé et documenté</a:t>
            </a:r>
          </a:p>
          <a:p>
            <a:pPr defTabSz="355600">
              <a:lnSpc>
                <a:spcPct val="150000"/>
              </a:lnSpc>
              <a:spcBef>
                <a:spcPts val="0"/>
              </a:spcBef>
              <a:buSzPct val="123000"/>
              <a:buFont typeface="Wingdings" panose="05000000000000000000" pitchFamily="2" charset="2"/>
              <a:buChar char="ü"/>
              <a:defRPr sz="4100"/>
            </a:pPr>
            <a:r>
              <a:rPr lang="fr-FR" dirty="0"/>
              <a:t>Un backend développé pour supporter les fonctionnalités décrites plus tôt </a:t>
            </a:r>
          </a:p>
          <a:p>
            <a:pPr defTabSz="355600">
              <a:lnSpc>
                <a:spcPct val="150000"/>
              </a:lnSpc>
              <a:spcBef>
                <a:spcPts val="0"/>
              </a:spcBef>
              <a:buSzPct val="123000"/>
              <a:buFont typeface="Wingdings" panose="05000000000000000000" pitchFamily="2" charset="2"/>
              <a:buChar char="ü"/>
              <a:defRPr sz="4100"/>
            </a:pPr>
            <a:r>
              <a:rPr lang="fr-FR" dirty="0"/>
              <a:t>Certaines fonctionnalités manquantes</a:t>
            </a:r>
          </a:p>
          <a:p>
            <a:pPr marL="0" indent="0" defTabSz="355600">
              <a:lnSpc>
                <a:spcPct val="100000"/>
              </a:lnSpc>
              <a:spcBef>
                <a:spcPts val="0"/>
              </a:spcBef>
              <a:buSzPct val="123000"/>
              <a:buNone/>
              <a:defRPr sz="4100"/>
            </a:pPr>
            <a:endParaRPr lang="fr-FR" dirty="0"/>
          </a:p>
          <a:p>
            <a:pPr marL="0" indent="0" defTabSz="355600">
              <a:lnSpc>
                <a:spcPct val="100000"/>
              </a:lnSpc>
              <a:spcBef>
                <a:spcPts val="0"/>
              </a:spcBef>
              <a:buSzPct val="123000"/>
              <a:buNone/>
              <a:defRPr sz="4100"/>
            </a:pPr>
            <a:r>
              <a:rPr lang="fr-FR" sz="6000" b="1" dirty="0"/>
              <a:t>Apprentissage</a:t>
            </a:r>
          </a:p>
          <a:p>
            <a:pPr defTabSz="355600">
              <a:lnSpc>
                <a:spcPct val="150000"/>
              </a:lnSpc>
              <a:spcBef>
                <a:spcPts val="0"/>
              </a:spcBef>
              <a:buSzPct val="123000"/>
              <a:buFont typeface="Wingdings" panose="05000000000000000000" pitchFamily="2" charset="2"/>
              <a:buChar char="v"/>
              <a:defRPr sz="4100"/>
            </a:pPr>
            <a:r>
              <a:rPr lang="fr-FR" dirty="0"/>
              <a:t>Beaucoup d'expérience acquise</a:t>
            </a:r>
          </a:p>
        </p:txBody>
      </p:sp>
      <p:pic>
        <p:nvPicPr>
          <p:cNvPr id="7" name="Image Gallery" descr="Image Gallery">
            <a:extLst>
              <a:ext uri="{FF2B5EF4-FFF2-40B4-BE49-F238E27FC236}">
                <a16:creationId xmlns:a16="http://schemas.microsoft.com/office/drawing/2014/main" id="{5C133202-724F-E050-12F5-8430CB45D7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 Gallery" descr="Image Galler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273" r="273"/>
          <a:stretch>
            <a:fillRect/>
          </a:stretch>
        </p:blipFill>
        <p:spPr>
          <a:xfrm>
            <a:off x="12095510" y="1270000"/>
            <a:ext cx="11114979" cy="11176000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278" name="Merci d’avoir suivi"/>
          <p:cNvSpPr txBox="1"/>
          <p:nvPr>
            <p:custDataLst>
              <p:tags r:id="rId2"/>
            </p:custDataLst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5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lnSpc>
                <a:spcPct val="80000"/>
              </a:lnSpc>
              <a:spcAft>
                <a:spcPts val="600"/>
              </a:spcAft>
              <a:tabLst/>
            </a:pPr>
            <a:r>
              <a:rPr lang="en-US" sz="8500" b="1" i="0" u="none" strike="noStrike" cap="none" spc="-170" baseline="0" dirty="0">
                <a:uFillTx/>
                <a:latin typeface="+mn-lt"/>
                <a:ea typeface="+mn-ea"/>
                <a:cs typeface="+mn-cs"/>
                <a:sym typeface="Helvetica Neue"/>
              </a:rPr>
              <a:t>Merci </a:t>
            </a:r>
            <a:r>
              <a:rPr lang="en-US" sz="8500" b="1" i="0" u="none" strike="noStrike" cap="none" spc="-170" baseline="0" dirty="0" err="1">
                <a:uFillTx/>
                <a:latin typeface="+mn-lt"/>
                <a:ea typeface="+mn-ea"/>
                <a:cs typeface="+mn-cs"/>
                <a:sym typeface="Helvetica Neue"/>
              </a:rPr>
              <a:t>d’avoir</a:t>
            </a:r>
            <a:r>
              <a:rPr lang="en-US" sz="8500" b="1" i="0" u="none" strike="noStrike" cap="none" spc="-170" baseline="0" dirty="0"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lang="en-US" sz="8500" b="1" i="0" u="none" strike="noStrike" cap="none" spc="-170" baseline="0" dirty="0" err="1">
                <a:uFillTx/>
                <a:latin typeface="+mn-lt"/>
                <a:ea typeface="+mn-ea"/>
                <a:cs typeface="+mn-cs"/>
                <a:sym typeface="Helvetica Neue"/>
              </a:rPr>
              <a:t>suivi</a:t>
            </a:r>
            <a:r>
              <a:rPr lang="en-CA" sz="8500" b="1" spc="-170" dirty="0">
                <a:latin typeface="+mn-lt"/>
                <a:ea typeface="+mn-ea"/>
                <a:cs typeface="+mn-cs"/>
                <a:sym typeface="Helvetica Neue"/>
              </a:rPr>
              <a:t>!</a:t>
            </a:r>
            <a:endParaRPr lang="en-US" sz="8500" b="1" i="0" u="none" strike="noStrike" cap="none" spc="-170" baseline="0" dirty="0"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0" name="Question ?"/>
          <p:cNvSpPr txBox="1"/>
          <p:nvPr>
            <p:custDataLst>
              <p:tags r:id="rId3"/>
            </p:custDataLst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6800"/>
            </a:lvl1pPr>
          </a:lstStyle>
          <a:p>
            <a:pPr defTabSz="8255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6000" b="1" dirty="0"/>
              <a:t>Question 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1D03F9-CB65-9534-C9BD-0224F6158BE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6500" y="1079500"/>
            <a:ext cx="21971000" cy="1433163"/>
          </a:xfrm>
        </p:spPr>
        <p:txBody>
          <a:bodyPr lIns="50800" tIns="50800" rIns="50800" bIns="50800" anchor="ctr">
            <a:normAutofit/>
          </a:bodyPr>
          <a:lstStyle/>
          <a:p>
            <a:r>
              <a:rPr lang="en-US" sz="10700" b="1" i="0" u="none" strike="noStrike" cap="none" spc="-170" baseline="0" dirty="0" err="1">
                <a:uFillTx/>
              </a:rPr>
              <a:t>Sommaire</a:t>
            </a:r>
            <a:endParaRPr lang="en-US" sz="10700" b="1" i="0" u="none" strike="noStrike" cap="none" spc="-170" baseline="0" dirty="0">
              <a:uFillTx/>
            </a:endParaRPr>
          </a:p>
        </p:txBody>
      </p:sp>
      <p:sp>
        <p:nvSpPr>
          <p:cNvPr id="180" name="Introduction…"/>
          <p:cNvSpPr txBox="1"/>
          <p:nvPr>
            <p:custDataLst>
              <p:tags r:id="rId2"/>
            </p:custDataLst>
          </p:nvPr>
        </p:nvSpPr>
        <p:spPr>
          <a:xfrm>
            <a:off x="1206500" y="4248504"/>
            <a:ext cx="1089025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Introduction</a:t>
            </a:r>
            <a:endParaRPr lang="en-US" dirty="0"/>
          </a:p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</a:rPr>
              <a:t>Analyse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 des exigences</a:t>
            </a:r>
            <a:endParaRPr lang="en-US" dirty="0"/>
          </a:p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Conception de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</a:rPr>
              <a:t>l'application</a:t>
            </a:r>
            <a:endParaRPr lang="en-US" dirty="0"/>
          </a:p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</a:rPr>
              <a:t>Implémentation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 du design</a:t>
            </a:r>
            <a:endParaRPr lang="en-US" dirty="0"/>
          </a:p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Demonstration</a:t>
            </a:r>
            <a:endParaRPr lang="en-US" dirty="0"/>
          </a:p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</a:rPr>
              <a:t>Développements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effectLst/>
                <a:uFillTx/>
              </a:rPr>
              <a:t>futurs</a:t>
            </a:r>
            <a:endParaRPr lang="en-US" dirty="0"/>
          </a:p>
          <a:p>
            <a:pPr marL="914400" indent="-914400">
              <a:buAutoNum type="arabicPeriod"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effectLst/>
                <a:uFillTx/>
              </a:rPr>
              <a:t>Conclusion</a:t>
            </a:r>
          </a:p>
        </p:txBody>
      </p:sp>
      <p:pic>
        <p:nvPicPr>
          <p:cNvPr id="14" name="Image Gallery" descr="Image Gallery">
            <a:extLst>
              <a:ext uri="{FF2B5EF4-FFF2-40B4-BE49-F238E27FC236}">
                <a16:creationId xmlns:a16="http://schemas.microsoft.com/office/drawing/2014/main" id="{D9B0CB62-E48E-B15D-6CC2-356720784D5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 Gallery" descr="Image Galler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BBB72-585D-1AB4-9A84-978DD9F4C06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08F0-CF36-23CD-1F70-D57E44C91ACC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CA" dirty="0" err="1"/>
              <a:t>Probl</a:t>
            </a:r>
            <a:r>
              <a:rPr lang="fr-CA" dirty="0" err="1"/>
              <a:t>ématique</a:t>
            </a:r>
            <a:r>
              <a:rPr lang="fr-CA" dirty="0"/>
              <a:t> &amp; </a:t>
            </a:r>
            <a:r>
              <a:rPr lang="fr-CA" dirty="0" err="1"/>
              <a:t>Propostion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81FBC-8070-88D8-39F4-C2A6D80D369A}"/>
              </a:ext>
            </a:extLst>
          </p:cNvPr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SzPct val="123000"/>
              <a:buNone/>
            </a:pPr>
            <a:r>
              <a:rPr lang="fr-FR" b="1" dirty="0"/>
              <a:t>Problèmes actuels:</a:t>
            </a:r>
          </a:p>
          <a:p>
            <a:pPr>
              <a:buSzPct val="123000"/>
              <a:buFont typeface="Wingdings" panose="05000000000000000000" pitchFamily="2" charset="2"/>
              <a:buChar char="q"/>
            </a:pPr>
            <a:r>
              <a:rPr lang="fr-FR" sz="4000" dirty="0"/>
              <a:t>Gestion des stocks manuel </a:t>
            </a:r>
            <a:r>
              <a:rPr lang="fr-FR" sz="4000" dirty="0">
                <a:sym typeface="Wingdings" panose="05000000000000000000" pitchFamily="2" charset="2"/>
              </a:rPr>
              <a:t></a:t>
            </a:r>
            <a:r>
              <a:rPr lang="en-CA" sz="4000" dirty="0">
                <a:sym typeface="Wingdings" panose="05000000000000000000" pitchFamily="2" charset="2"/>
              </a:rPr>
              <a:t> </a:t>
            </a:r>
            <a:r>
              <a:rPr lang="fr-FR" sz="4000" dirty="0"/>
              <a:t>Prend beaucoup de temps, Sujet </a:t>
            </a:r>
            <a:r>
              <a:rPr lang="fr-CA" sz="4000" dirty="0"/>
              <a:t>à erreur</a:t>
            </a:r>
            <a:endParaRPr lang="fr-FR" sz="4000" dirty="0"/>
          </a:p>
          <a:p>
            <a:pPr>
              <a:buSzPct val="123000"/>
              <a:buFont typeface="Wingdings" panose="05000000000000000000" pitchFamily="2" charset="2"/>
              <a:buChar char="q"/>
            </a:pPr>
            <a:r>
              <a:rPr lang="fr-FR" sz="4000" dirty="0"/>
              <a:t>Aucun outil facilitant l'exploitation des données </a:t>
            </a:r>
            <a:r>
              <a:rPr lang="fr-FR" sz="4000" dirty="0">
                <a:sym typeface="Wingdings" panose="05000000000000000000" pitchFamily="2" charset="2"/>
              </a:rPr>
              <a:t> </a:t>
            </a:r>
            <a:r>
              <a:rPr lang="fr-CA" sz="4000" dirty="0">
                <a:sym typeface="Wingdings" panose="05000000000000000000" pitchFamily="2" charset="2"/>
              </a:rPr>
              <a:t>Gestion inefficace des ressources, </a:t>
            </a:r>
            <a:r>
              <a:rPr lang="fr-FR" sz="4000" dirty="0">
                <a:sym typeface="Wingdings" panose="05000000000000000000" pitchFamily="2" charset="2"/>
              </a:rPr>
              <a:t>Manque de r</a:t>
            </a:r>
            <a:r>
              <a:rPr lang="fr-CA" sz="4000" dirty="0" err="1">
                <a:sym typeface="Wingdings" panose="05000000000000000000" pitchFamily="2" charset="2"/>
              </a:rPr>
              <a:t>éactivité</a:t>
            </a:r>
            <a:endParaRPr lang="fr-FR" sz="4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4000" dirty="0"/>
              <a:t>Horaire uniquement sur place et sur papier </a:t>
            </a:r>
            <a:r>
              <a:rPr lang="fr-FR" sz="4000" dirty="0">
                <a:sym typeface="Wingdings" panose="05000000000000000000" pitchFamily="2" charset="2"/>
              </a:rPr>
              <a:t> Accessibilité limitée, Manque de </a:t>
            </a:r>
            <a:r>
              <a:rPr lang="fr-FR" sz="4000" dirty="0" err="1">
                <a:sym typeface="Wingdings" panose="05000000000000000000" pitchFamily="2" charset="2"/>
              </a:rPr>
              <a:t>flexibilit</a:t>
            </a:r>
            <a:r>
              <a:rPr lang="fr-CA" sz="4000" dirty="0">
                <a:sym typeface="Wingdings" panose="05000000000000000000" pitchFamily="2" charset="2"/>
              </a:rPr>
              <a:t>é</a:t>
            </a:r>
            <a:endParaRPr lang="fr-FR" sz="4000" dirty="0"/>
          </a:p>
          <a:p>
            <a:pPr>
              <a:buSzPct val="123000"/>
              <a:buFont typeface="Wingdings" panose="05000000000000000000" pitchFamily="2" charset="2"/>
              <a:buChar char="q"/>
            </a:pPr>
            <a:r>
              <a:rPr lang="fr-FR" sz="4000" dirty="0"/>
              <a:t>Aucun système de check-in </a:t>
            </a:r>
            <a:r>
              <a:rPr lang="fr-FR" sz="4000" dirty="0">
                <a:sym typeface="Wingdings" panose="05000000000000000000" pitchFamily="2" charset="2"/>
              </a:rPr>
              <a:t></a:t>
            </a:r>
            <a:r>
              <a:rPr lang="en-CA" sz="4000" dirty="0">
                <a:sym typeface="Wingdings" panose="05000000000000000000" pitchFamily="2" charset="2"/>
              </a:rPr>
              <a:t> Manque de </a:t>
            </a:r>
            <a:r>
              <a:rPr lang="en-CA" sz="4000" dirty="0" err="1">
                <a:sym typeface="Wingdings" panose="05000000000000000000" pitchFamily="2" charset="2"/>
              </a:rPr>
              <a:t>suivi</a:t>
            </a:r>
            <a:r>
              <a:rPr lang="en-CA" sz="4000" dirty="0">
                <a:sym typeface="Wingdings" panose="05000000000000000000" pitchFamily="2" charset="2"/>
              </a:rPr>
              <a:t> des presences, </a:t>
            </a:r>
            <a:r>
              <a:rPr lang="en-CA" sz="4000" dirty="0" err="1">
                <a:sym typeface="Wingdings" panose="05000000000000000000" pitchFamily="2" charset="2"/>
              </a:rPr>
              <a:t>Disponibilité</a:t>
            </a:r>
            <a:r>
              <a:rPr lang="en-CA" sz="4000" dirty="0">
                <a:sym typeface="Wingdings" panose="05000000000000000000" pitchFamily="2" charset="2"/>
              </a:rPr>
              <a:t> du café instable </a:t>
            </a:r>
            <a:endParaRPr lang="fr-FR" sz="4000" dirty="0"/>
          </a:p>
          <a:p>
            <a:pPr marL="0" indent="0">
              <a:buSzPct val="123000"/>
              <a:buNone/>
            </a:pPr>
            <a:r>
              <a:rPr lang="fr-FR" sz="5400" b="1" dirty="0"/>
              <a:t>Proposition: Créer une application mobile qui facilite la gestion des cafés étudiants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BBB72-585D-1AB4-9A84-978DD9F4C06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08F0-CF36-23CD-1F70-D57E44C91ACC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/>
              <a:t>Objectif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81FBC-8070-88D8-39F4-C2A6D80D369A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 marL="0" indent="0">
              <a:buSzPct val="123000"/>
              <a:buNone/>
            </a:pPr>
            <a:r>
              <a:rPr lang="fr-FR" sz="4800" b="1" dirty="0"/>
              <a:t>Proposition: Créer une application mobile qui facilite la gestion des </a:t>
            </a:r>
            <a:r>
              <a:rPr lang="fr-FR" sz="4800" b="1" dirty="0" err="1"/>
              <a:t>cafe</a:t>
            </a:r>
            <a:r>
              <a:rPr lang="fr-FR" sz="4800" b="1" dirty="0"/>
              <a:t> par les gérants</a:t>
            </a:r>
          </a:p>
          <a:p>
            <a:pPr>
              <a:buSzPct val="123000"/>
              <a:buFont typeface="Wingdings" panose="05000000000000000000" pitchFamily="2" charset="2"/>
              <a:buChar char="ü"/>
            </a:pPr>
            <a:r>
              <a:rPr lang="fr-FR" sz="4800" dirty="0"/>
              <a:t>Centraliser la gestion des horaires du café</a:t>
            </a:r>
          </a:p>
          <a:p>
            <a:pPr>
              <a:buSzPct val="123000"/>
              <a:buFont typeface="Wingdings" panose="05000000000000000000" pitchFamily="2" charset="2"/>
              <a:buChar char="ü"/>
            </a:pPr>
            <a:r>
              <a:rPr lang="fr-FR" sz="4800" dirty="0"/>
              <a:t>Faciliter la gestion du stock </a:t>
            </a:r>
          </a:p>
          <a:p>
            <a:pPr>
              <a:buSzPct val="123000"/>
              <a:buFont typeface="Wingdings" panose="05000000000000000000" pitchFamily="2" charset="2"/>
              <a:buChar char="ü"/>
            </a:pPr>
            <a:r>
              <a:rPr lang="fr-FR" sz="4800" dirty="0"/>
              <a:t>Permettre aux bénévoles de confirmer leur présence lors d’un shift</a:t>
            </a:r>
          </a:p>
          <a:p>
            <a:pPr>
              <a:buSzPct val="123000"/>
              <a:buFont typeface="Wingdings" panose="05000000000000000000" pitchFamily="2" charset="2"/>
              <a:buChar char="ü"/>
            </a:pPr>
            <a:r>
              <a:rPr lang="fr-FR" sz="4800" dirty="0"/>
              <a:t>Faire un meilleur suivi de la santé financière du café</a:t>
            </a:r>
          </a:p>
        </p:txBody>
      </p:sp>
      <p:pic>
        <p:nvPicPr>
          <p:cNvPr id="5" name="Image Gallery" descr="Image Gallery">
            <a:extLst>
              <a:ext uri="{FF2B5EF4-FFF2-40B4-BE49-F238E27FC236}">
                <a16:creationId xmlns:a16="http://schemas.microsoft.com/office/drawing/2014/main" id="{0295B5ED-DFB0-A90A-C39E-9F5DD42106D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49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erant…"/>
          <p:cNvSpPr txBox="1"/>
          <p:nvPr>
            <p:custDataLst>
              <p:tags r:id="rId1"/>
            </p:custDataLst>
          </p:nvPr>
        </p:nvSpPr>
        <p:spPr>
          <a:xfrm>
            <a:off x="557142" y="5856348"/>
            <a:ext cx="102657" cy="628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 b="1"/>
            </a:pPr>
            <a:endParaRPr dirty="0"/>
          </a:p>
        </p:txBody>
      </p:sp>
      <p:sp>
        <p:nvSpPr>
          <p:cNvPr id="198" name="Bénévoles…"/>
          <p:cNvSpPr txBox="1"/>
          <p:nvPr>
            <p:custDataLst>
              <p:tags r:id="rId2"/>
            </p:custDataLst>
          </p:nvPr>
        </p:nvSpPr>
        <p:spPr>
          <a:xfrm>
            <a:off x="494568" y="10965518"/>
            <a:ext cx="102657" cy="71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 b="1"/>
            </a:pP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9EADF-E80F-964D-3AF6-6698B8BF7600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3"/>
            </p:custDataLst>
          </p:nvPr>
        </p:nvSpPr>
        <p:spPr>
          <a:xfrm>
            <a:off x="1206500" y="2514600"/>
            <a:ext cx="9779000" cy="934780"/>
          </a:xfrm>
        </p:spPr>
        <p:txBody>
          <a:bodyPr/>
          <a:lstStyle/>
          <a:p>
            <a:r>
              <a:rPr lang="fr-CA" dirty="0"/>
              <a:t>Besoins non fonctionnels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14591-1A53-04C1-D7F9-FB7A6E4C4010}"/>
              </a:ext>
            </a:extLst>
          </p:cNvPr>
          <p:cNvSpPr>
            <a:spLocks noGrp="1"/>
          </p:cNvSpPr>
          <p:nvPr>
            <p:ph type="body" sz="half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Utilisabilité</a:t>
            </a:r>
          </a:p>
          <a:p>
            <a:pPr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Portabilité</a:t>
            </a:r>
          </a:p>
          <a:p>
            <a:pPr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Sécurité </a:t>
            </a:r>
          </a:p>
          <a:p>
            <a:pPr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Fiabilité</a:t>
            </a:r>
          </a:p>
          <a:p>
            <a:pPr>
              <a:buSzPct val="123000"/>
              <a:buFont typeface="Wingdings" panose="05000000000000000000" pitchFamily="2" charset="2"/>
              <a:buChar char="Ø"/>
            </a:pPr>
            <a:r>
              <a:rPr lang="fr-FR" dirty="0"/>
              <a:t>Maintenabilité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B1E6A-4619-BF0E-0618-F19966DAE687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Analyse des besoins</a:t>
            </a:r>
            <a:endParaRPr lang="en-CA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7E5545C-69C2-E087-66F2-C97EB089B30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57818" y="3636926"/>
            <a:ext cx="10659809" cy="973833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2EC596-4718-506A-468E-64DE2F2E97D2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5245080" y="2514600"/>
            <a:ext cx="6042152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fr-CA" dirty="0"/>
              <a:t>Cas d'utilisations</a:t>
            </a:r>
            <a:endParaRPr lang="en-CA" dirty="0"/>
          </a:p>
        </p:txBody>
      </p:sp>
      <p:pic>
        <p:nvPicPr>
          <p:cNvPr id="11" name="Image Gallery" descr="Image Gallery">
            <a:extLst>
              <a:ext uri="{FF2B5EF4-FFF2-40B4-BE49-F238E27FC236}">
                <a16:creationId xmlns:a16="http://schemas.microsoft.com/office/drawing/2014/main" id="{49F9A49A-6C7A-DE87-CC61-946A7D42FE3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3" dur="indefinite" fill="hold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97" grpId="2" animBg="1" advAuto="0"/>
      <p:bldP spid="198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movie.png" descr="pasted-movie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9837" y="4594472"/>
            <a:ext cx="11632163" cy="8724122"/>
          </a:xfrm>
          <a:prstGeom prst="rect">
            <a:avLst/>
          </a:prstGeom>
        </p:spPr>
      </p:pic>
      <p:sp>
        <p:nvSpPr>
          <p:cNvPr id="211" name="Prototype jetable"/>
          <p:cNvSpPr txBox="1"/>
          <p:nvPr>
            <p:custDataLst>
              <p:tags r:id="rId2"/>
            </p:custDataLst>
          </p:nvPr>
        </p:nvSpPr>
        <p:spPr>
          <a:xfrm>
            <a:off x="3675918" y="4158111"/>
            <a:ext cx="5400000" cy="767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Prototype </a:t>
            </a:r>
            <a:r>
              <a:rPr dirty="0" err="1">
                <a:solidFill>
                  <a:schemeClr val="bg1"/>
                </a:solidFill>
              </a:rPr>
              <a:t>jetable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Image Gallery" descr="Image Gallery">
            <a:extLst>
              <a:ext uri="{FF2B5EF4-FFF2-40B4-BE49-F238E27FC236}">
                <a16:creationId xmlns:a16="http://schemas.microsoft.com/office/drawing/2014/main" id="{F6EC647D-56F9-EA04-1BD0-F1E091B98EF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B793F0-EE9D-B093-CD8E-9749545E1F3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 dirty="0"/>
              <a:t>Analyse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0886A-AFC1-150E-A190-BD1F06D322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10538" r="12505"/>
          <a:stretch/>
        </p:blipFill>
        <p:spPr>
          <a:xfrm>
            <a:off x="12191999" y="4594472"/>
            <a:ext cx="11701530" cy="87060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FFCA2-038C-6FA0-7D8A-F7080AA7C9DD}"/>
              </a:ext>
            </a:extLst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fr-CA" dirty="0"/>
              <a:t>Prototypage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EBB14-23F4-B236-196B-112FAAD7CD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340011" y="6024418"/>
            <a:ext cx="9405507" cy="5864229"/>
          </a:xfrm>
          <a:prstGeom prst="rect">
            <a:avLst/>
          </a:prstGeom>
        </p:spPr>
      </p:pic>
      <p:sp>
        <p:nvSpPr>
          <p:cNvPr id="213" name="Prototype Evolutif"/>
          <p:cNvSpPr txBox="1"/>
          <p:nvPr>
            <p:custDataLst>
              <p:tags r:id="rId8"/>
            </p:custDataLst>
          </p:nvPr>
        </p:nvSpPr>
        <p:spPr>
          <a:xfrm>
            <a:off x="15898434" y="4158111"/>
            <a:ext cx="5760000" cy="7673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Prototype </a:t>
            </a:r>
            <a:r>
              <a:rPr lang="fr-CA" dirty="0">
                <a:solidFill>
                  <a:schemeClr val="bg1"/>
                </a:solidFill>
              </a:rPr>
              <a:t>é</a:t>
            </a:r>
            <a:r>
              <a:rPr dirty="0" err="1">
                <a:solidFill>
                  <a:schemeClr val="bg1"/>
                </a:solidFill>
              </a:rPr>
              <a:t>voluti</a:t>
            </a:r>
            <a:r>
              <a:rPr lang="fr-CA" dirty="0">
                <a:solidFill>
                  <a:schemeClr val="bg1"/>
                </a:solidFill>
              </a:rPr>
              <a:t>f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nception"/>
          <p:cNvSpPr txBox="1"/>
          <p:nvPr>
            <p:custDataLst>
              <p:tags r:id="rId1"/>
            </p:custDataLst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5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lnSpc>
                <a:spcPct val="80000"/>
              </a:lnSpc>
              <a:spcAft>
                <a:spcPts val="600"/>
              </a:spcAft>
              <a:tabLst/>
            </a:pPr>
            <a:r>
              <a:rPr lang="en-US" sz="11600" b="1" i="0" u="none" strike="noStrike" cap="none" spc="-232" baseline="0">
                <a:uFillTx/>
                <a:latin typeface="+mn-lt"/>
                <a:ea typeface="+mn-ea"/>
                <a:cs typeface="+mn-cs"/>
                <a:sym typeface="Helvetica Neue"/>
              </a:rPr>
              <a:t>Conception</a:t>
            </a:r>
          </a:p>
        </p:txBody>
      </p:sp>
      <p:sp>
        <p:nvSpPr>
          <p:cNvPr id="227" name="Text Placeholder 4">
            <a:extLst>
              <a:ext uri="{FF2B5EF4-FFF2-40B4-BE49-F238E27FC236}">
                <a16:creationId xmlns:a16="http://schemas.microsoft.com/office/drawing/2014/main" id="{B459FBA8-D86B-DB07-BDD6-2711D9F09815}"/>
              </a:ext>
            </a:extLst>
          </p:cNvPr>
          <p:cNvSpPr>
            <a:spLocks noGrp="1"/>
          </p:cNvSpPr>
          <p:nvPr>
            <p:ph type="body" sz="quarter" idx="1"/>
            <p:custDataLst>
              <p:tags r:id="rId2"/>
            </p:custDataLst>
          </p:nvPr>
        </p:nvSpPr>
        <p:spPr>
          <a:xfrm>
            <a:off x="1206500" y="11609910"/>
            <a:ext cx="21971000" cy="1116952"/>
          </a:xfrm>
        </p:spPr>
        <p:txBody>
          <a:bodyPr/>
          <a:lstStyle/>
          <a:p>
            <a:endParaRPr lang="en-US"/>
          </a:p>
        </p:txBody>
      </p:sp>
      <p:pic>
        <p:nvPicPr>
          <p:cNvPr id="219" name="pasted-movie.png" descr="pasted-movie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5540023"/>
            <a:ext cx="23734573" cy="782414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Diagramme UML"/>
          <p:cNvSpPr txBox="1"/>
          <p:nvPr>
            <p:custDataLst>
              <p:tags r:id="rId4"/>
            </p:custDataLst>
          </p:nvPr>
        </p:nvSpPr>
        <p:spPr>
          <a:xfrm>
            <a:off x="8283515" y="1235310"/>
            <a:ext cx="8737969" cy="128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5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12827">
              <a:spcAft>
                <a:spcPts val="600"/>
              </a:spcAft>
              <a:tabLst>
                <a:tab pos="359156" algn="l"/>
                <a:tab pos="718312" algn="l"/>
                <a:tab pos="1077468" algn="l"/>
                <a:tab pos="1436624" algn="l"/>
                <a:tab pos="1795780" algn="l"/>
                <a:tab pos="2154936" algn="l"/>
                <a:tab pos="2514092" algn="l"/>
                <a:tab pos="2873248" algn="l"/>
                <a:tab pos="3232404" algn="l"/>
                <a:tab pos="3591560" algn="l"/>
                <a:tab pos="3950716" algn="l"/>
                <a:tab pos="4309872" algn="l"/>
              </a:tabLst>
            </a:pPr>
            <a:r>
              <a:rPr kumimoji="0" lang="fr-CA" sz="7675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Modèle du domaine</a:t>
            </a:r>
            <a:endParaRPr dirty="0"/>
          </a:p>
        </p:txBody>
      </p:sp>
      <p:pic>
        <p:nvPicPr>
          <p:cNvPr id="2" name="Image Gallery" descr="Image Gallery">
            <a:extLst>
              <a:ext uri="{FF2B5EF4-FFF2-40B4-BE49-F238E27FC236}">
                <a16:creationId xmlns:a16="http://schemas.microsoft.com/office/drawing/2014/main" id="{8D47166C-FB5B-44CA-17C7-F64C53F538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ception"/>
          <p:cNvSpPr txBox="1"/>
          <p:nvPr>
            <p:custDataLst>
              <p:tags r:id="rId1"/>
            </p:custDataLst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5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2438338">
              <a:lnSpc>
                <a:spcPct val="80000"/>
              </a:lnSpc>
              <a:spcAft>
                <a:spcPts val="600"/>
              </a:spcAft>
              <a:tabLst/>
            </a:pPr>
            <a:r>
              <a:rPr lang="en-US" sz="11600" b="1" i="0" u="none" strike="noStrike" cap="none" spc="-232" baseline="0">
                <a:uFillTx/>
                <a:latin typeface="+mn-lt"/>
                <a:ea typeface="+mn-ea"/>
                <a:cs typeface="+mn-cs"/>
                <a:sym typeface="Helvetica Neue"/>
              </a:rPr>
              <a:t>Conception</a:t>
            </a:r>
          </a:p>
        </p:txBody>
      </p:sp>
      <p:sp>
        <p:nvSpPr>
          <p:cNvPr id="224" name="Diagramme de Classe"/>
          <p:cNvSpPr txBox="1"/>
          <p:nvPr>
            <p:custDataLst>
              <p:tags r:id="rId2"/>
            </p:custDataLst>
          </p:nvPr>
        </p:nvSpPr>
        <p:spPr>
          <a:xfrm>
            <a:off x="1206500" y="11610309"/>
            <a:ext cx="21971000" cy="1116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5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defTabSz="825500">
              <a:spcAft>
                <a:spcPts val="600"/>
              </a:spcAft>
              <a:tabLst/>
            </a:pPr>
            <a:r>
              <a:rPr lang="en-US" sz="5500" b="1" dirty="0" err="1">
                <a:latin typeface="+mn-lt"/>
                <a:ea typeface="+mn-ea"/>
                <a:cs typeface="+mn-cs"/>
                <a:sym typeface="Helvetica Neue"/>
              </a:rPr>
              <a:t>Diagramme</a:t>
            </a:r>
            <a:r>
              <a:rPr lang="en-US" sz="5500" b="1" dirty="0">
                <a:latin typeface="+mn-lt"/>
                <a:ea typeface="+mn-ea"/>
                <a:cs typeface="+mn-cs"/>
                <a:sym typeface="Helvetica Neue"/>
              </a:rPr>
              <a:t> de </a:t>
            </a:r>
            <a:r>
              <a:rPr lang="en-US" sz="5500" b="1" dirty="0" err="1">
                <a:latin typeface="+mn-lt"/>
                <a:ea typeface="+mn-ea"/>
                <a:cs typeface="+mn-cs"/>
                <a:sym typeface="Helvetica Neue"/>
              </a:rPr>
              <a:t>classe</a:t>
            </a:r>
            <a:r>
              <a:rPr lang="en-US" sz="5500" b="1" dirty="0">
                <a:latin typeface="+mn-lt"/>
                <a:ea typeface="+mn-ea"/>
                <a:cs typeface="+mn-cs"/>
                <a:sym typeface="Helvetica Neue"/>
              </a:rPr>
              <a:t> </a:t>
            </a:r>
          </a:p>
        </p:txBody>
      </p:sp>
      <p:grpSp>
        <p:nvGrpSpPr>
          <p:cNvPr id="227" name="pasted-movie.png"/>
          <p:cNvGrpSpPr/>
          <p:nvPr>
            <p:custDataLst>
              <p:tags r:id="rId3"/>
            </p:custDataLst>
          </p:nvPr>
        </p:nvGrpSpPr>
        <p:grpSpPr>
          <a:xfrm>
            <a:off x="0" y="1858065"/>
            <a:ext cx="24384001" cy="10016804"/>
            <a:chOff x="0" y="0"/>
            <a:chExt cx="22240158" cy="9136125"/>
          </a:xfrm>
        </p:grpSpPr>
        <p:pic>
          <p:nvPicPr>
            <p:cNvPr id="226" name="pasted-movie.png" descr="pasted-movi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000" y="88900"/>
              <a:ext cx="21986158" cy="88059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5" name="pasted-movie.png" descr="pasted-movie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2240158" cy="9136125"/>
            </a:xfrm>
            <a:prstGeom prst="rect">
              <a:avLst/>
            </a:prstGeom>
            <a:effectLst/>
          </p:spPr>
        </p:pic>
      </p:grpSp>
      <p:pic>
        <p:nvPicPr>
          <p:cNvPr id="3" name="Image Gallery" descr="Image Gallery">
            <a:extLst>
              <a:ext uri="{FF2B5EF4-FFF2-40B4-BE49-F238E27FC236}">
                <a16:creationId xmlns:a16="http://schemas.microsoft.com/office/drawing/2014/main" id="{89C7ABBF-BEF4-1B18-D145-8D8B005BE6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C359-21A7-4840-D1E5-4CC48977E22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06498" y="2610904"/>
            <a:ext cx="21971004" cy="4648200"/>
          </a:xfrm>
        </p:spPr>
        <p:txBody>
          <a:bodyPr/>
          <a:lstStyle/>
          <a:p>
            <a:pPr algn="ctr"/>
            <a:r>
              <a:rPr lang="fr-CA" dirty="0"/>
              <a:t>Implémentation</a:t>
            </a:r>
            <a:endParaRPr lang="en-CA" dirty="0"/>
          </a:p>
        </p:txBody>
      </p:sp>
      <p:pic>
        <p:nvPicPr>
          <p:cNvPr id="2054" name="Picture 6" descr="Your first steps with Express.js - DEV Community">
            <a:extLst>
              <a:ext uri="{FF2B5EF4-FFF2-40B4-BE49-F238E27FC236}">
                <a16:creationId xmlns:a16="http://schemas.microsoft.com/office/drawing/2014/main" id="{8641F39F-B359-7A61-33A1-F74D8CEC193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526" y="10904061"/>
            <a:ext cx="4046607" cy="169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press.js &amp; MongoDB | Support &amp; Compatibility | MongoDB">
            <a:extLst>
              <a:ext uri="{FF2B5EF4-FFF2-40B4-BE49-F238E27FC236}">
                <a16:creationId xmlns:a16="http://schemas.microsoft.com/office/drawing/2014/main" id="{F2AA5476-E0F2-2CFE-2C53-EB776C263C4A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48" y="5470203"/>
            <a:ext cx="17475845" cy="628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5638ECB-C5E7-6437-E41D-549CD393980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58" y="11319475"/>
            <a:ext cx="3042401" cy="86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36798D23-D16B-8051-F9F7-A8B09F1A559E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352" y="10693346"/>
            <a:ext cx="1523037" cy="15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Gallery" descr="Image Gallery">
            <a:extLst>
              <a:ext uri="{FF2B5EF4-FFF2-40B4-BE49-F238E27FC236}">
                <a16:creationId xmlns:a16="http://schemas.microsoft.com/office/drawing/2014/main" id="{226B288E-5F57-5FF6-6192-E1BF2F81217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rcRect l="273" r="273"/>
          <a:stretch>
            <a:fillRect/>
          </a:stretch>
        </p:blipFill>
        <p:spPr>
          <a:xfrm>
            <a:off x="21470112" y="536670"/>
            <a:ext cx="2295031" cy="230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376</Words>
  <Application>Microsoft Office PowerPoint</Application>
  <PresentationFormat>Custom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Helvetica</vt:lpstr>
      <vt:lpstr>Helvetica Neue</vt:lpstr>
      <vt:lpstr>Helvetica Neue Medium</vt:lpstr>
      <vt:lpstr>Menlo Regular</vt:lpstr>
      <vt:lpstr>Wingdings</vt:lpstr>
      <vt:lpstr>33_DynamicLight</vt:lpstr>
      <vt:lpstr>PowerPoint Presentation</vt:lpstr>
      <vt:lpstr>Sommaire</vt:lpstr>
      <vt:lpstr>Introduction</vt:lpstr>
      <vt:lpstr>Introduction</vt:lpstr>
      <vt:lpstr>Analyse des besoins</vt:lpstr>
      <vt:lpstr>Analyse</vt:lpstr>
      <vt:lpstr>PowerPoint Presentation</vt:lpstr>
      <vt:lpstr>PowerPoint Presentation</vt:lpstr>
      <vt:lpstr>Implémentation</vt:lpstr>
      <vt:lpstr>Implémentation</vt:lpstr>
      <vt:lpstr>Implémentation</vt:lpstr>
      <vt:lpstr>Implémentation</vt:lpstr>
      <vt:lpstr>Démonstration</vt:lpstr>
      <vt:lpstr>Développement futur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Louis-Edouard Lafontant</cp:lastModifiedBy>
  <cp:revision>11</cp:revision>
  <dcterms:modified xsi:type="dcterms:W3CDTF">2024-08-15T13:44:24Z</dcterms:modified>
</cp:coreProperties>
</file>